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9. 1. 2013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Z%C3%A1suvka_(elektrotechnika)" TargetMode="External"/><Relationship Id="rId2" Type="http://schemas.openxmlformats.org/officeDocument/2006/relationships/hyperlink" Target="http://cs.wikipedia.org/wiki/Ochrana_p%C5%99ed_%C3%BArazem_elektrick%C3%BDm_proud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642851" cy="1793167"/>
          </a:xfrm>
        </p:spPr>
        <p:txBody>
          <a:bodyPr/>
          <a:lstStyle/>
          <a:p>
            <a:pPr marL="182880" indent="0">
              <a:buNone/>
            </a:pPr>
            <a:r>
              <a:rPr lang="cs-CZ" dirty="0" smtClean="0"/>
              <a:t>Elektrické spotřebiče - bezpečnost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1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Třída bezpečnosti 0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33123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Zařízení třídy 0 - elektrické zařízení má pouze základní izolaci, nemá ochranný vodič</a:t>
            </a:r>
            <a:r>
              <a:rPr lang="cs-CZ" dirty="0" smtClean="0"/>
              <a:t>, nemá </a:t>
            </a:r>
            <a:r>
              <a:rPr lang="cs-CZ" dirty="0"/>
              <a:t>prostředky pro připojení ochranného vodiče na neživé části. </a:t>
            </a:r>
            <a:endParaRPr lang="cs-CZ" dirty="0" smtClean="0"/>
          </a:p>
          <a:p>
            <a:pPr algn="just"/>
            <a:r>
              <a:rPr lang="cs-CZ" dirty="0" smtClean="0"/>
              <a:t>Zajištění </a:t>
            </a:r>
            <a:r>
              <a:rPr lang="cs-CZ" dirty="0"/>
              <a:t>bezpečnosti elektrických zařízení a elektronických zařízení jednotlivých tříd je provedeno okolím. </a:t>
            </a:r>
            <a:endParaRPr lang="cs-CZ" dirty="0" smtClean="0"/>
          </a:p>
          <a:p>
            <a:pPr algn="just"/>
            <a:r>
              <a:rPr lang="cs-CZ" dirty="0" smtClean="0"/>
              <a:t>U </a:t>
            </a:r>
            <a:r>
              <a:rPr lang="cs-CZ" dirty="0"/>
              <a:t>zařízení třídy 0 je ochrana před úrazem elektrickým proudem pro běžného uživatele nedostatečná. Z toho důvodu nejsou zařízení třídy 0 určena pro běžné použití a v ČR se nesmí volně prodávat. </a:t>
            </a:r>
            <a:endParaRPr lang="cs-CZ" dirty="0" smtClean="0"/>
          </a:p>
          <a:p>
            <a:pPr algn="just"/>
            <a:r>
              <a:rPr lang="cs-CZ" dirty="0" smtClean="0"/>
              <a:t>Ve </a:t>
            </a:r>
            <a:r>
              <a:rPr lang="cs-CZ" dirty="0"/>
              <a:t>třídě 0 se konstruují části elektráren, rozvoden, apod., kam má přístup pouze kvalifikovaný personál</a:t>
            </a:r>
            <a:r>
              <a:rPr lang="cs-CZ" dirty="0" smtClean="0"/>
              <a:t>.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38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Třída bezpečnosti 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1044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Zařízení třídy I - elektrické zařízení má pouze základní izolaci, má ochranný vodič a má prostředky na připojení ochranného vodiče sítě. </a:t>
            </a:r>
            <a:endParaRPr lang="cs-CZ" dirty="0" smtClean="0"/>
          </a:p>
          <a:p>
            <a:pPr algn="just"/>
            <a:r>
              <a:rPr lang="cs-CZ" dirty="0" smtClean="0"/>
              <a:t>Ochrana </a:t>
            </a:r>
            <a:r>
              <a:rPr lang="cs-CZ" dirty="0"/>
              <a:t>je zajištěna spojením s ochranným vodičem napájecí sítě, to je soustavou ochranných vodičů a zemničů přívodní napájecí sítě. </a:t>
            </a:r>
            <a:endParaRPr lang="cs-CZ" dirty="0" smtClean="0"/>
          </a:p>
          <a:p>
            <a:pPr algn="just"/>
            <a:r>
              <a:rPr lang="cs-CZ" dirty="0" smtClean="0"/>
              <a:t>Zařízení </a:t>
            </a:r>
            <a:r>
              <a:rPr lang="cs-CZ" dirty="0"/>
              <a:t>se zapojují pouze do sítí, kde je pomocí jističů zajištěno samočinné odpojení v případě průniku napětí na ochranné spoje, v některých případech (nové nebo rekonstruované sítě) je navíc předepsáno použít chrániče </a:t>
            </a:r>
            <a:endParaRPr lang="cs-CZ" dirty="0" smtClean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poruše může sice dojít k průrazu elektrického proudu </a:t>
            </a:r>
            <a:r>
              <a:rPr lang="cs-CZ" dirty="0" smtClean="0"/>
              <a:t>(napětí) </a:t>
            </a:r>
            <a:r>
              <a:rPr lang="cs-CZ" dirty="0"/>
              <a:t>na živé dotykové části, zmíněná ochranná soustava však musí zajistit dostatečně rychlé odpojení, aby nemohlo dojít k úrazu. Typické příklady použití: stolní počítač, tepelné spotřebiče (žehlička, vařič, </a:t>
            </a:r>
            <a:r>
              <a:rPr lang="cs-CZ" dirty="0" smtClean="0"/>
              <a:t>...).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12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Třída bezpečnosti II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Zařízení třídy II. – elektrické zařízení nemá prostředky pro připojení ochranného vodiče. </a:t>
            </a:r>
            <a:endParaRPr lang="cs-CZ" dirty="0" smtClean="0"/>
          </a:p>
          <a:p>
            <a:pPr algn="just"/>
            <a:r>
              <a:rPr lang="cs-CZ" dirty="0" smtClean="0"/>
              <a:t>Základní </a:t>
            </a:r>
            <a:r>
              <a:rPr lang="cs-CZ" dirty="0"/>
              <a:t>izolace je doplněna izolací přídavnou nebo je provedena izolace zesílená. </a:t>
            </a:r>
            <a:endParaRPr lang="cs-CZ" dirty="0" smtClean="0"/>
          </a:p>
          <a:p>
            <a:pPr algn="just"/>
            <a:r>
              <a:rPr lang="cs-CZ" dirty="0" smtClean="0"/>
              <a:t>Ochrana </a:t>
            </a:r>
            <a:r>
              <a:rPr lang="cs-CZ" dirty="0"/>
              <a:t>je zajištěna provedením elektrického předmětu a je nezávislá na přívodní síti. </a:t>
            </a:r>
            <a:endParaRPr lang="cs-CZ" dirty="0" smtClean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poruše nesmí dojít k průrazu elektrického proudu ( napětí ) na živé dotykové části. ( dvojitá izolace, zvýšená ochrana ). </a:t>
            </a:r>
            <a:endParaRPr lang="cs-CZ" dirty="0" smtClean="0"/>
          </a:p>
          <a:p>
            <a:pPr algn="just"/>
            <a:r>
              <a:rPr lang="cs-CZ" dirty="0" smtClean="0"/>
              <a:t>Typický </a:t>
            </a:r>
            <a:r>
              <a:rPr lang="cs-CZ" dirty="0"/>
              <a:t>příklad použití je audio/video technika. Třída II sice klade vyšší nároky na konstrukci, ale u audio/video zařízení je preferována, neboť zde nevznikají zemní smyčky přes uzemňovací spoje, které mohou být příčinou </a:t>
            </a:r>
            <a:r>
              <a:rPr lang="cs-CZ" dirty="0" err="1"/>
              <a:t>brumu</a:t>
            </a:r>
            <a:r>
              <a:rPr lang="cs-CZ" dirty="0" smtClean="0"/>
              <a:t>.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Třída bezpečnosti III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331236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Zařízení třídy III – elektrické zařízení má základní izolaci a je určeno pro rozsah napětí kategorie I </a:t>
            </a:r>
            <a:r>
              <a:rPr lang="cs-CZ" dirty="0" smtClean="0"/>
              <a:t>(malé napětí) </a:t>
            </a:r>
          </a:p>
          <a:p>
            <a:pPr algn="just"/>
            <a:r>
              <a:rPr lang="cs-CZ" dirty="0" smtClean="0"/>
              <a:t>Ochrana </a:t>
            </a:r>
            <a:r>
              <a:rPr lang="cs-CZ" dirty="0"/>
              <a:t>je zajištěna připojením na napětí SELV, PELV. Typickým příkladem užití jsou dětské hračky</a:t>
            </a:r>
            <a:r>
              <a:rPr lang="cs-CZ" dirty="0" smtClean="0"/>
              <a:t>. [1]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1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El. zásuvka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5472608" cy="43204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Zásuvka je elektrotechnická součástka, která slouží pro připojení elektrických spotřebičů k elektrorozvodné síti. </a:t>
            </a:r>
            <a:endParaRPr lang="cs-CZ" dirty="0" smtClean="0"/>
          </a:p>
          <a:p>
            <a:r>
              <a:rPr lang="cs-CZ" dirty="0" smtClean="0"/>
              <a:t>Zásuvka </a:t>
            </a:r>
            <a:r>
              <a:rPr lang="cs-CZ" dirty="0"/>
              <a:t>tvoří nepohyblivou část zásuvkového spojení. Protikusem je vidlice (zástrčka). </a:t>
            </a:r>
            <a:endParaRPr lang="cs-CZ" dirty="0" smtClean="0"/>
          </a:p>
          <a:p>
            <a:r>
              <a:rPr lang="cs-CZ" dirty="0" smtClean="0"/>
              <a:t>Zásuvka </a:t>
            </a:r>
            <a:r>
              <a:rPr lang="cs-CZ" dirty="0"/>
              <a:t>je pevně spojená se stěnou budovy, rozvaděče nebo stroje. </a:t>
            </a:r>
            <a:endParaRPr lang="cs-CZ" dirty="0" smtClean="0"/>
          </a:p>
          <a:p>
            <a:r>
              <a:rPr lang="cs-CZ" dirty="0" smtClean="0"/>
              <a:t>Vidlice </a:t>
            </a:r>
            <a:r>
              <a:rPr lang="cs-CZ" dirty="0"/>
              <a:t>je součástí pohyblivého přívodu (kabelu) k jinému elektrickému zařízení, nebo je přímo částí tohoto zařízení (zásuvkový adaptér</a:t>
            </a:r>
            <a:r>
              <a:rPr lang="cs-CZ" dirty="0" smtClean="0"/>
              <a:t>). [2]</a:t>
            </a:r>
            <a:endParaRPr lang="cs-CZ" dirty="0"/>
          </a:p>
        </p:txBody>
      </p:sp>
      <p:pic>
        <p:nvPicPr>
          <p:cNvPr id="2050" name="Picture 2" descr="Soubor:Central european plug cs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52" r="3852"/>
          <a:stretch/>
        </p:blipFill>
        <p:spPr bwMode="auto">
          <a:xfrm>
            <a:off x="6333297" y="2996952"/>
            <a:ext cx="2733675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679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Základní pravidla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/>
          <a:lstStyle/>
          <a:p>
            <a:r>
              <a:rPr lang="cs-CZ" dirty="0" smtClean="0"/>
              <a:t>Elektrický spotřebič používáme výhradně pro účely, pro které je určen.</a:t>
            </a:r>
          </a:p>
          <a:p>
            <a:r>
              <a:rPr lang="cs-CZ" dirty="0" smtClean="0"/>
              <a:t>Vždy čteme návod k použití.</a:t>
            </a:r>
          </a:p>
          <a:p>
            <a:r>
              <a:rPr lang="cs-CZ" dirty="0" smtClean="0"/>
              <a:t>Do zásuvky el. přístroj zapojujeme vypnutý.</a:t>
            </a:r>
          </a:p>
          <a:p>
            <a:r>
              <a:rPr lang="cs-CZ" dirty="0" smtClean="0"/>
              <a:t>Před zapojením přístroje do zásuvky pohledem zkontrolujeme, zda není mechanicky poškozen.</a:t>
            </a:r>
          </a:p>
          <a:p>
            <a:r>
              <a:rPr lang="cs-CZ" dirty="0" smtClean="0"/>
              <a:t>Nikdy svépomocí neopravujeme el. zařízení.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27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0656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9. 1. 2013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://cs.wikipedia.org/wiki/Ochrana_p%C5%99ed_%</a:t>
            </a:r>
            <a:r>
              <a:rPr lang="cs-CZ" dirty="0" smtClean="0">
                <a:hlinkClick r:id="rId2"/>
              </a:rPr>
              <a:t>C3%BArazem_elektrick%C3%BDm_proudem</a:t>
            </a:r>
            <a:endParaRPr lang="cs-CZ" dirty="0" smtClean="0"/>
          </a:p>
          <a:p>
            <a:pPr lvl="2"/>
            <a:r>
              <a:rPr lang="cs-CZ" dirty="0" smtClean="0"/>
              <a:t>[2</a:t>
            </a:r>
            <a:r>
              <a:rPr lang="cs-CZ" dirty="0"/>
              <a:t>] </a:t>
            </a:r>
            <a:r>
              <a:rPr lang="cs-CZ" dirty="0">
                <a:hlinkClick r:id="rId3"/>
              </a:rPr>
              <a:t>http://cs.wikipedia.org/wiki/Z%C3%A1suvka_%</a:t>
            </a:r>
            <a:r>
              <a:rPr lang="cs-CZ" dirty="0" smtClean="0">
                <a:hlinkClick r:id="rId3"/>
              </a:rPr>
              <a:t>28elektrotechnika%29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23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0</TotalTime>
  <Words>504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Georgia</vt:lpstr>
      <vt:lpstr>Trebuchet MS</vt:lpstr>
      <vt:lpstr>Aerodynamika</vt:lpstr>
      <vt:lpstr>Elektrické spotřebiče - bezpečnost</vt:lpstr>
      <vt:lpstr>Třída bezpečnosti 0</vt:lpstr>
      <vt:lpstr>Třída bezpečnosti I</vt:lpstr>
      <vt:lpstr>Třída bezpečnosti II</vt:lpstr>
      <vt:lpstr>Třída bezpečnosti III</vt:lpstr>
      <vt:lpstr>El. zásuvka</vt:lpstr>
      <vt:lpstr>Základní pravidla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Elektrické spotřebiče - bezpečnost</dc:title>
  <dc:creator>Petr Machálek</dc:creator>
  <cp:lastModifiedBy>Petr Machálek</cp:lastModifiedBy>
  <cp:revision>1</cp:revision>
  <dcterms:created xsi:type="dcterms:W3CDTF">2013-01-09T00:46:18Z</dcterms:created>
  <dcterms:modified xsi:type="dcterms:W3CDTF">2013-01-09T00:46:50Z</dcterms:modified>
</cp:coreProperties>
</file>